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5" r:id="rId3"/>
    <p:sldId id="270" r:id="rId4"/>
    <p:sldId id="266" r:id="rId5"/>
    <p:sldId id="257" r:id="rId6"/>
    <p:sldId id="272" r:id="rId7"/>
    <p:sldId id="273" r:id="rId8"/>
    <p:sldId id="259" r:id="rId9"/>
    <p:sldId id="274" r:id="rId10"/>
    <p:sldId id="258" r:id="rId11"/>
    <p:sldId id="275" r:id="rId12"/>
    <p:sldId id="278" r:id="rId13"/>
  </p:sldIdLst>
  <p:sldSz cx="9144000" cy="6858000" type="screen4x3"/>
  <p:notesSz cx="6934200" cy="92202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B1A9CF"/>
    <a:srgbClr val="98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>
      <p:cViewPr varScale="1">
        <p:scale>
          <a:sx n="119" d="100"/>
          <a:sy n="119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95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/>
            </a:lvl1pPr>
          </a:lstStyle>
          <a:p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kumimoji="1" sz="1200"/>
            </a:lvl1pPr>
          </a:lstStyle>
          <a:p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kumimoji="1" sz="1200">
                <a:latin typeface="Arial Black" pitchFamily="34" charset="0"/>
              </a:defRPr>
            </a:lvl1pPr>
          </a:lstStyle>
          <a:p>
            <a:fld id="{D59950AD-394B-4205-80A9-91FB0332727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ctr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09" tIns="46154" rIns="92309" bIns="46154" numCol="1" anchor="ctr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 Black" pitchFamily="34" charset="0"/>
              </a:defRPr>
            </a:lvl1pPr>
          </a:lstStyle>
          <a:p>
            <a:fld id="{06DB0625-161A-4DE0-A864-96C2E324B06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E8F6E-4CAA-481A-89C4-B85FC6EBE66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B0625-161A-4DE0-A864-96C2E324B06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901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01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01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502F47-DC4C-4D02-AC91-05EA7922BA2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F91885-897E-43CB-87D0-3D6FBD2389F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53FA01-AD65-420B-B459-FE4201EB239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F1C95D-6876-4B63-97B0-40C260864B8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en-US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FF170F-C985-4BFA-82F8-321906E2E06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DB40786-8636-4214-AF44-0D8C6AD7869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D42C19-1191-4BCE-9D9E-B2738CBA4B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F658B-21F1-4B8A-BBE1-0C249446FB8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015D3D-AAD3-46CD-89BC-E8EE64560AE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89C35D-CDD9-4DF7-B5DA-4C12E078149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939F44-49AB-4886-B78E-59F2749912A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37397D-D476-4662-A4A8-BB17F14C604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A03502-F191-44E6-9861-991A456614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2DBF7B-D9DF-4114-8C1C-FC4EDD655A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1636A9-4B3F-490F-BF6A-2BD95402DF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AA00802-F4A3-4A18-9995-4B1D7672921B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9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1905000"/>
            <a:ext cx="6553200" cy="2123658"/>
          </a:xfrm>
          <a:noFill/>
          <a:ln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Annual Homeowners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Association Summary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November 2025</a:t>
            </a:r>
          </a:p>
        </p:txBody>
      </p:sp>
      <p:pic>
        <p:nvPicPr>
          <p:cNvPr id="4" name="Picture 2" descr="C:\Documents and Settings\hzpg72\Desktop\SOHOA Pics of Front Entrance\DSC003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66365"/>
            <a:ext cx="4878296" cy="241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</a:t>
            </a:r>
          </a:p>
        </p:txBody>
      </p:sp>
      <p:sp>
        <p:nvSpPr>
          <p:cNvPr id="6174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471535" y="1752600"/>
            <a:ext cx="8148638" cy="4191000"/>
          </a:xfrm>
        </p:spPr>
        <p:txBody>
          <a:bodyPr/>
          <a:lstStyle/>
          <a:p>
            <a:r>
              <a:rPr lang="en-US" sz="2400" dirty="0"/>
              <a:t>2026 Contractors</a:t>
            </a:r>
          </a:p>
          <a:p>
            <a:pPr lvl="1"/>
            <a:r>
              <a:rPr lang="en-US" sz="2000" dirty="0"/>
              <a:t>Front Entrance Maintenance – Same a prior year</a:t>
            </a:r>
          </a:p>
          <a:p>
            <a:pPr lvl="1"/>
            <a:r>
              <a:rPr lang="en-US" sz="2000" dirty="0"/>
              <a:t>Snow Removal – Same as prior year</a:t>
            </a:r>
          </a:p>
          <a:p>
            <a:pPr lvl="1"/>
            <a:r>
              <a:rPr lang="en-US" sz="2000" dirty="0"/>
              <a:t>Christmas Decorations – Same as prior year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83860173-3E20-4E91-ACEB-BB3EEC09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03880"/>
            <a:ext cx="241935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686800" cy="3200400"/>
          </a:xfrm>
        </p:spPr>
        <p:txBody>
          <a:bodyPr/>
          <a:lstStyle/>
          <a:p>
            <a:r>
              <a:rPr lang="en-US" sz="2400" dirty="0"/>
              <a:t>No new projects planned at this time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Board Elections – New Nominations?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6D451-374B-477F-B661-81C2B09D1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591503"/>
            <a:ext cx="6897767" cy="21812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0DF74EC-51E8-4BA3-9073-05372251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930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sz="2400" dirty="0"/>
              <a:t>Call to Order</a:t>
            </a:r>
          </a:p>
          <a:p>
            <a:r>
              <a:rPr lang="en-US" sz="2400" dirty="0"/>
              <a:t>Board Introductions</a:t>
            </a:r>
          </a:p>
          <a:p>
            <a:r>
              <a:rPr lang="en-US" sz="2400" dirty="0"/>
              <a:t>Treasurer’s Report</a:t>
            </a:r>
          </a:p>
          <a:p>
            <a:r>
              <a:rPr lang="en-US" sz="2400" dirty="0"/>
              <a:t>Old Business</a:t>
            </a:r>
          </a:p>
          <a:p>
            <a:r>
              <a:rPr lang="en-US" sz="2400" dirty="0"/>
              <a:t>New Business</a:t>
            </a:r>
          </a:p>
          <a:p>
            <a:r>
              <a:rPr lang="en-US" sz="2400" dirty="0"/>
              <a:t>2025/2026 Board Elections</a:t>
            </a:r>
          </a:p>
          <a:p>
            <a:r>
              <a:rPr lang="en-US" sz="2400" dirty="0"/>
              <a:t>Questions/Comments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Association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Enforce the covenants for compliance in order to maintain aesthetics, curb appeal, and property values.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Maintain, preserve, and administer the entrance wall, the sign and the landscaping in the landscape easement dedicated to the Homeowner Association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Collect and disburse the assessments and charges created in the Declaration of Covenants</a:t>
            </a:r>
          </a:p>
          <a:p>
            <a:pPr marL="457200" indent="-457200">
              <a:spcBef>
                <a:spcPts val="1800"/>
              </a:spcBef>
              <a:defRPr/>
            </a:pPr>
            <a:r>
              <a:rPr lang="en-US" sz="2400" dirty="0"/>
              <a:t>Promote the recreation, health, safety and welfare of the residents in the Subdivision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Board Members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altLang="en-US" sz="2400" dirty="0"/>
              <a:t>President			Lori Buscemi</a:t>
            </a:r>
          </a:p>
          <a:p>
            <a:r>
              <a:rPr lang="en-US" altLang="en-US" sz="2400" dirty="0"/>
              <a:t>Vice President		Richard Moore</a:t>
            </a:r>
          </a:p>
          <a:p>
            <a:r>
              <a:rPr lang="en-US" altLang="en-US" sz="2400" dirty="0"/>
              <a:t>Treasurer			Tom Swartz</a:t>
            </a:r>
          </a:p>
          <a:p>
            <a:r>
              <a:rPr lang="en-US" altLang="en-US" sz="2400" dirty="0"/>
              <a:t>Secretary			Brandon Landino</a:t>
            </a:r>
          </a:p>
          <a:p>
            <a:r>
              <a:rPr lang="en-US" altLang="en-US" sz="2400" dirty="0"/>
              <a:t>Trustee 			Chris DiMarzo</a:t>
            </a:r>
          </a:p>
          <a:p>
            <a:r>
              <a:rPr lang="en-US" altLang="en-US" sz="2400" dirty="0"/>
              <a:t>Trustee			Rich Tremblay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371600"/>
          </a:xfrm>
        </p:spPr>
        <p:txBody>
          <a:bodyPr/>
          <a:lstStyle/>
          <a:p>
            <a:r>
              <a:rPr lang="en-US" dirty="0"/>
              <a:t>2025 Treasury Summary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z="2400" dirty="0"/>
              <a:t>Successfully collected all 2025 annual assessments</a:t>
            </a:r>
          </a:p>
          <a:p>
            <a:endParaRPr lang="en-US" sz="2400" dirty="0"/>
          </a:p>
          <a:p>
            <a:r>
              <a:rPr lang="en-US" sz="2400" dirty="0"/>
              <a:t>Increased savings through a balanced budget and maintained our goal of one year’s expenses in the bank.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Repaired sprinkler system in the front entrance.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535C3A-C29A-0733-6ADE-03C15B13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85800"/>
            <a:ext cx="3870490" cy="592978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3BE511-46B2-CF8C-6DFE-C3B36E5DF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7200"/>
            <a:ext cx="4403054" cy="623409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Annual Dues and Budget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686800" cy="3429000"/>
          </a:xfrm>
        </p:spPr>
        <p:txBody>
          <a:bodyPr/>
          <a:lstStyle/>
          <a:p>
            <a:r>
              <a:rPr lang="en-US" sz="2400" dirty="0"/>
              <a:t>The 2026 dues will remain at $190 per household.</a:t>
            </a:r>
          </a:p>
          <a:p>
            <a:endParaRPr lang="en-US" sz="2400" dirty="0"/>
          </a:p>
          <a:p>
            <a:r>
              <a:rPr lang="en-US" sz="2400" dirty="0"/>
              <a:t>Expectation of 100% dues collection every year</a:t>
            </a:r>
          </a:p>
          <a:p>
            <a:endParaRPr lang="en-US" sz="2400" dirty="0"/>
          </a:p>
          <a:p>
            <a:r>
              <a:rPr lang="en-US" sz="2400" dirty="0"/>
              <a:t>2026 Budget is scheduled to break-even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8268DB-A586-F0AF-2F5B-33AE5509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3854714" cy="606790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Grant proposa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Grant proposal</Template>
  <TotalTime>3146</TotalTime>
  <Words>256</Words>
  <Application>Microsoft Macintosh PowerPoint</Application>
  <PresentationFormat>On-screen Show (4:3)</PresentationFormat>
  <Paragraphs>54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Wingdings</vt:lpstr>
      <vt:lpstr>Grant proposal</vt:lpstr>
      <vt:lpstr>Annual Homeowners Association Summary November 2025</vt:lpstr>
      <vt:lpstr>Agenda</vt:lpstr>
      <vt:lpstr>Purpose of the Association</vt:lpstr>
      <vt:lpstr>2025 Board Members</vt:lpstr>
      <vt:lpstr>2025 Treasury Summary</vt:lpstr>
      <vt:lpstr>PowerPoint Presentation</vt:lpstr>
      <vt:lpstr>PowerPoint Presentation</vt:lpstr>
      <vt:lpstr>2026 Annual Dues and Budget</vt:lpstr>
      <vt:lpstr>PowerPoint Presentation</vt:lpstr>
      <vt:lpstr>Old Business</vt:lpstr>
      <vt:lpstr>New Business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Homeowners Association Meeting October 23, 2017</dc:title>
  <dc:creator>Emily Landino</dc:creator>
  <cp:lastModifiedBy>Richard Tremblay</cp:lastModifiedBy>
  <cp:revision>72</cp:revision>
  <cp:lastPrinted>1601-01-01T00:00:00Z</cp:lastPrinted>
  <dcterms:created xsi:type="dcterms:W3CDTF">2017-10-10T01:18:10Z</dcterms:created>
  <dcterms:modified xsi:type="dcterms:W3CDTF">2025-11-17T20:26:34Z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TC060891601033</vt:lpwstr>
  </property>
  <property fmtid="{D5CDD505-2E9C-101B-9397-08002B2CF9AE}" pid="3" name="MSIP_Label_265bbeb9-6e1c-4ad3-8d2d-c2451bb5b595_Enabled">
    <vt:lpwstr>True</vt:lpwstr>
  </property>
  <property fmtid="{D5CDD505-2E9C-101B-9397-08002B2CF9AE}" pid="4" name="MSIP_Label_265bbeb9-6e1c-4ad3-8d2d-c2451bb5b595_SiteId">
    <vt:lpwstr>10a639b6-59e8-459f-b873-5b0257cfebe4</vt:lpwstr>
  </property>
  <property fmtid="{D5CDD505-2E9C-101B-9397-08002B2CF9AE}" pid="5" name="MSIP_Label_265bbeb9-6e1c-4ad3-8d2d-c2451bb5b595_Owner">
    <vt:lpwstr>landiba@arconic.com</vt:lpwstr>
  </property>
  <property fmtid="{D5CDD505-2E9C-101B-9397-08002B2CF9AE}" pid="6" name="MSIP_Label_265bbeb9-6e1c-4ad3-8d2d-c2451bb5b595_SetDate">
    <vt:lpwstr>2019-09-24T14:34:21.9633527Z</vt:lpwstr>
  </property>
  <property fmtid="{D5CDD505-2E9C-101B-9397-08002B2CF9AE}" pid="7" name="MSIP_Label_265bbeb9-6e1c-4ad3-8d2d-c2451bb5b595_Name">
    <vt:lpwstr>General</vt:lpwstr>
  </property>
  <property fmtid="{D5CDD505-2E9C-101B-9397-08002B2CF9AE}" pid="8" name="MSIP_Label_265bbeb9-6e1c-4ad3-8d2d-c2451bb5b595_Application">
    <vt:lpwstr>Microsoft Azure Information Protection</vt:lpwstr>
  </property>
  <property fmtid="{D5CDD505-2E9C-101B-9397-08002B2CF9AE}" pid="9" name="MSIP_Label_265bbeb9-6e1c-4ad3-8d2d-c2451bb5b595_Extended_MSFT_Method">
    <vt:lpwstr>Manual</vt:lpwstr>
  </property>
  <property fmtid="{D5CDD505-2E9C-101B-9397-08002B2CF9AE}" pid="10" name="Sensitivity">
    <vt:lpwstr>General</vt:lpwstr>
  </property>
</Properties>
</file>